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308" r:id="rId3"/>
    <p:sldId id="272" r:id="rId4"/>
    <p:sldId id="302" r:id="rId5"/>
    <p:sldId id="281" r:id="rId6"/>
    <p:sldId id="261" r:id="rId7"/>
    <p:sldId id="283" r:id="rId8"/>
    <p:sldId id="285" r:id="rId9"/>
    <p:sldId id="284" r:id="rId10"/>
    <p:sldId id="282" r:id="rId11"/>
    <p:sldId id="288" r:id="rId12"/>
    <p:sldId id="289" r:id="rId13"/>
    <p:sldId id="290" r:id="rId14"/>
    <p:sldId id="291" r:id="rId15"/>
    <p:sldId id="292" r:id="rId16"/>
    <p:sldId id="294" r:id="rId17"/>
    <p:sldId id="301" r:id="rId18"/>
    <p:sldId id="299" r:id="rId19"/>
    <p:sldId id="307" r:id="rId20"/>
    <p:sldId id="306" r:id="rId21"/>
    <p:sldId id="295" r:id="rId22"/>
    <p:sldId id="296" r:id="rId23"/>
    <p:sldId id="297" r:id="rId24"/>
    <p:sldId id="304" r:id="rId25"/>
    <p:sldId id="298" r:id="rId26"/>
    <p:sldId id="300" r:id="rId27"/>
    <p:sldId id="293" r:id="rId28"/>
    <p:sldId id="303" r:id="rId29"/>
    <p:sldId id="305" r:id="rId30"/>
    <p:sldId id="277" r:id="rId3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0"/>
  </p:normalViewPr>
  <p:slideViewPr>
    <p:cSldViewPr>
      <p:cViewPr varScale="1">
        <p:scale>
          <a:sx n="96" d="100"/>
          <a:sy n="96" d="100"/>
        </p:scale>
        <p:origin x="-185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5C576-3665-FF4D-B88C-DF9C3F3BF97A}" type="doc">
      <dgm:prSet loTypeId="urn:microsoft.com/office/officeart/2005/8/layout/chevron1" loCatId="" qsTypeId="urn:microsoft.com/office/officeart/2005/8/quickstyle/simple4" qsCatId="simple" csTypeId="urn:microsoft.com/office/officeart/2005/8/colors/colorful2" csCatId="colorful" phldr="1"/>
      <dgm:spPr/>
    </dgm:pt>
    <dgm:pt modelId="{03252463-3DED-1E4B-8A55-FCB7690AC8EE}">
      <dgm:prSet phldrT="[Text]"/>
      <dgm:spPr/>
      <dgm:t>
        <a:bodyPr/>
        <a:lstStyle/>
        <a:p>
          <a:r>
            <a:rPr lang="en-GB" dirty="0" smtClean="0"/>
            <a:t>Extract</a:t>
          </a:r>
          <a:endParaRPr lang="en-GB" dirty="0"/>
        </a:p>
      </dgm:t>
    </dgm:pt>
    <dgm:pt modelId="{E0BDE07E-DCB2-CD48-9B86-1916B47A8AC4}" type="parTrans" cxnId="{A3073502-9FF2-C543-8DAC-A04258A2DE00}">
      <dgm:prSet/>
      <dgm:spPr/>
      <dgm:t>
        <a:bodyPr/>
        <a:lstStyle/>
        <a:p>
          <a:endParaRPr lang="en-GB"/>
        </a:p>
      </dgm:t>
    </dgm:pt>
    <dgm:pt modelId="{5DC364C5-E5DA-1F46-B288-89CF06805977}" type="sibTrans" cxnId="{A3073502-9FF2-C543-8DAC-A04258A2DE00}">
      <dgm:prSet/>
      <dgm:spPr/>
      <dgm:t>
        <a:bodyPr/>
        <a:lstStyle/>
        <a:p>
          <a:endParaRPr lang="en-GB"/>
        </a:p>
      </dgm:t>
    </dgm:pt>
    <dgm:pt modelId="{B2301987-76D4-374B-84E7-C36A1CFA3529}">
      <dgm:prSet phldrT="[Text]"/>
      <dgm:spPr/>
      <dgm:t>
        <a:bodyPr/>
        <a:lstStyle/>
        <a:p>
          <a:r>
            <a:rPr lang="en-GB" dirty="0" smtClean="0"/>
            <a:t>Transform</a:t>
          </a:r>
          <a:endParaRPr lang="en-GB" dirty="0"/>
        </a:p>
      </dgm:t>
    </dgm:pt>
    <dgm:pt modelId="{43A59A46-48B5-9F4F-A25D-C3D00154858A}" type="parTrans" cxnId="{93D5CC83-3330-B749-BA65-2F5AD97E0701}">
      <dgm:prSet/>
      <dgm:spPr/>
      <dgm:t>
        <a:bodyPr/>
        <a:lstStyle/>
        <a:p>
          <a:endParaRPr lang="en-GB"/>
        </a:p>
      </dgm:t>
    </dgm:pt>
    <dgm:pt modelId="{EF6E5237-1084-4F43-AAFF-37F5312B91A9}" type="sibTrans" cxnId="{93D5CC83-3330-B749-BA65-2F5AD97E0701}">
      <dgm:prSet/>
      <dgm:spPr/>
      <dgm:t>
        <a:bodyPr/>
        <a:lstStyle/>
        <a:p>
          <a:endParaRPr lang="en-GB"/>
        </a:p>
      </dgm:t>
    </dgm:pt>
    <dgm:pt modelId="{6A1C9654-1DF7-6346-BD22-3A9D85884AC4}">
      <dgm:prSet phldrT="[Text]"/>
      <dgm:spPr/>
      <dgm:t>
        <a:bodyPr/>
        <a:lstStyle/>
        <a:p>
          <a:r>
            <a:rPr lang="en-GB" dirty="0" smtClean="0"/>
            <a:t>Load</a:t>
          </a:r>
          <a:endParaRPr lang="en-GB" dirty="0"/>
        </a:p>
      </dgm:t>
    </dgm:pt>
    <dgm:pt modelId="{7D4CBDC1-0328-AE4C-8A9E-F9E0A94D4E54}" type="parTrans" cxnId="{AC6AA193-17A8-ED4E-9E5A-4C00756F940C}">
      <dgm:prSet/>
      <dgm:spPr/>
      <dgm:t>
        <a:bodyPr/>
        <a:lstStyle/>
        <a:p>
          <a:endParaRPr lang="en-GB"/>
        </a:p>
      </dgm:t>
    </dgm:pt>
    <dgm:pt modelId="{AABF8387-9F09-F04D-938E-078C7683A2F2}" type="sibTrans" cxnId="{AC6AA193-17A8-ED4E-9E5A-4C00756F940C}">
      <dgm:prSet/>
      <dgm:spPr/>
      <dgm:t>
        <a:bodyPr/>
        <a:lstStyle/>
        <a:p>
          <a:endParaRPr lang="en-GB"/>
        </a:p>
      </dgm:t>
    </dgm:pt>
    <dgm:pt modelId="{D4DBBF13-B59C-2941-A3DB-FC0546FD721F}" type="pres">
      <dgm:prSet presAssocID="{0DD5C576-3665-FF4D-B88C-DF9C3F3BF97A}" presName="Name0" presStyleCnt="0">
        <dgm:presLayoutVars>
          <dgm:dir/>
          <dgm:animLvl val="lvl"/>
          <dgm:resizeHandles val="exact"/>
        </dgm:presLayoutVars>
      </dgm:prSet>
      <dgm:spPr/>
    </dgm:pt>
    <dgm:pt modelId="{75DC0618-3679-BB45-A87B-88F947119418}" type="pres">
      <dgm:prSet presAssocID="{03252463-3DED-1E4B-8A55-FCB7690AC8E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3E77EA6-51F7-1948-91C5-E0918EDE105A}" type="pres">
      <dgm:prSet presAssocID="{5DC364C5-E5DA-1F46-B288-89CF06805977}" presName="parTxOnlySpace" presStyleCnt="0"/>
      <dgm:spPr/>
    </dgm:pt>
    <dgm:pt modelId="{D72851A9-8412-0D48-932F-66B9815DB6B4}" type="pres">
      <dgm:prSet presAssocID="{B2301987-76D4-374B-84E7-C36A1CFA352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96ED4B8-6BD1-3340-9EDD-E7C23D683725}" type="pres">
      <dgm:prSet presAssocID="{EF6E5237-1084-4F43-AAFF-37F5312B91A9}" presName="parTxOnlySpace" presStyleCnt="0"/>
      <dgm:spPr/>
    </dgm:pt>
    <dgm:pt modelId="{03457A67-C439-FF43-BEE1-DDCFC770EC97}" type="pres">
      <dgm:prSet presAssocID="{6A1C9654-1DF7-6346-BD22-3A9D85884AC4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2D53ADE-6750-8545-95C5-0FB06BE932CE}" type="presOf" srcId="{0DD5C576-3665-FF4D-B88C-DF9C3F3BF97A}" destId="{D4DBBF13-B59C-2941-A3DB-FC0546FD721F}" srcOrd="0" destOrd="0" presId="urn:microsoft.com/office/officeart/2005/8/layout/chevron1"/>
    <dgm:cxn modelId="{456E0FF4-0E5C-2F40-85FA-223E330A33B7}" type="presOf" srcId="{03252463-3DED-1E4B-8A55-FCB7690AC8EE}" destId="{75DC0618-3679-BB45-A87B-88F947119418}" srcOrd="0" destOrd="0" presId="urn:microsoft.com/office/officeart/2005/8/layout/chevron1"/>
    <dgm:cxn modelId="{AC6AA193-17A8-ED4E-9E5A-4C00756F940C}" srcId="{0DD5C576-3665-FF4D-B88C-DF9C3F3BF97A}" destId="{6A1C9654-1DF7-6346-BD22-3A9D85884AC4}" srcOrd="2" destOrd="0" parTransId="{7D4CBDC1-0328-AE4C-8A9E-F9E0A94D4E54}" sibTransId="{AABF8387-9F09-F04D-938E-078C7683A2F2}"/>
    <dgm:cxn modelId="{93D5CC83-3330-B749-BA65-2F5AD97E0701}" srcId="{0DD5C576-3665-FF4D-B88C-DF9C3F3BF97A}" destId="{B2301987-76D4-374B-84E7-C36A1CFA3529}" srcOrd="1" destOrd="0" parTransId="{43A59A46-48B5-9F4F-A25D-C3D00154858A}" sibTransId="{EF6E5237-1084-4F43-AAFF-37F5312B91A9}"/>
    <dgm:cxn modelId="{A3073502-9FF2-C543-8DAC-A04258A2DE00}" srcId="{0DD5C576-3665-FF4D-B88C-DF9C3F3BF97A}" destId="{03252463-3DED-1E4B-8A55-FCB7690AC8EE}" srcOrd="0" destOrd="0" parTransId="{E0BDE07E-DCB2-CD48-9B86-1916B47A8AC4}" sibTransId="{5DC364C5-E5DA-1F46-B288-89CF06805977}"/>
    <dgm:cxn modelId="{76475BF7-3321-234F-8D3C-D62C4BD71299}" type="presOf" srcId="{B2301987-76D4-374B-84E7-C36A1CFA3529}" destId="{D72851A9-8412-0D48-932F-66B9815DB6B4}" srcOrd="0" destOrd="0" presId="urn:microsoft.com/office/officeart/2005/8/layout/chevron1"/>
    <dgm:cxn modelId="{350AED85-4254-1340-AA51-3475C3EC7FEA}" type="presOf" srcId="{6A1C9654-1DF7-6346-BD22-3A9D85884AC4}" destId="{03457A67-C439-FF43-BEE1-DDCFC770EC97}" srcOrd="0" destOrd="0" presId="urn:microsoft.com/office/officeart/2005/8/layout/chevron1"/>
    <dgm:cxn modelId="{F921E69E-9978-DE43-B21D-EF136C9828BD}" type="presParOf" srcId="{D4DBBF13-B59C-2941-A3DB-FC0546FD721F}" destId="{75DC0618-3679-BB45-A87B-88F947119418}" srcOrd="0" destOrd="0" presId="urn:microsoft.com/office/officeart/2005/8/layout/chevron1"/>
    <dgm:cxn modelId="{6DD4103D-73BD-2442-BDE0-064717248521}" type="presParOf" srcId="{D4DBBF13-B59C-2941-A3DB-FC0546FD721F}" destId="{B3E77EA6-51F7-1948-91C5-E0918EDE105A}" srcOrd="1" destOrd="0" presId="urn:microsoft.com/office/officeart/2005/8/layout/chevron1"/>
    <dgm:cxn modelId="{72CCF4ED-EA67-9A43-8540-FDA395AFEDC0}" type="presParOf" srcId="{D4DBBF13-B59C-2941-A3DB-FC0546FD721F}" destId="{D72851A9-8412-0D48-932F-66B9815DB6B4}" srcOrd="2" destOrd="0" presId="urn:microsoft.com/office/officeart/2005/8/layout/chevron1"/>
    <dgm:cxn modelId="{35DFFCAB-E686-E841-90B0-79C057A5CCA1}" type="presParOf" srcId="{D4DBBF13-B59C-2941-A3DB-FC0546FD721F}" destId="{996ED4B8-6BD1-3340-9EDD-E7C23D683725}" srcOrd="3" destOrd="0" presId="urn:microsoft.com/office/officeart/2005/8/layout/chevron1"/>
    <dgm:cxn modelId="{B951D659-94CE-DB40-B785-A69D696F389F}" type="presParOf" srcId="{D4DBBF13-B59C-2941-A3DB-FC0546FD721F}" destId="{03457A67-C439-FF43-BEE1-DDCFC770EC9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DC0618-3679-BB45-A87B-88F947119418}">
      <dsp:nvSpPr>
        <dsp:cNvPr id="0" name=""/>
        <dsp:cNvSpPr/>
      </dsp:nvSpPr>
      <dsp:spPr>
        <a:xfrm>
          <a:off x="2404" y="0"/>
          <a:ext cx="2930036" cy="96241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kern="1200" dirty="0" smtClean="0"/>
            <a:t>Extract</a:t>
          </a:r>
          <a:endParaRPr lang="en-GB" sz="3300" kern="1200" dirty="0"/>
        </a:p>
      </dsp:txBody>
      <dsp:txXfrm>
        <a:off x="483613" y="0"/>
        <a:ext cx="1967618" cy="962418"/>
      </dsp:txXfrm>
    </dsp:sp>
    <dsp:sp modelId="{D72851A9-8412-0D48-932F-66B9815DB6B4}">
      <dsp:nvSpPr>
        <dsp:cNvPr id="0" name=""/>
        <dsp:cNvSpPr/>
      </dsp:nvSpPr>
      <dsp:spPr>
        <a:xfrm>
          <a:off x="2639437" y="0"/>
          <a:ext cx="2930036" cy="962418"/>
        </a:xfrm>
        <a:prstGeom prst="chevron">
          <a:avLst/>
        </a:prstGeom>
        <a:gradFill rotWithShape="0">
          <a:gsLst>
            <a:gs pos="0">
              <a:schemeClr val="accent2">
                <a:hueOff val="2340760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60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60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kern="1200" dirty="0" smtClean="0"/>
            <a:t>Transform</a:t>
          </a:r>
          <a:endParaRPr lang="en-GB" sz="3300" kern="1200" dirty="0"/>
        </a:p>
      </dsp:txBody>
      <dsp:txXfrm>
        <a:off x="3120646" y="0"/>
        <a:ext cx="1967618" cy="962418"/>
      </dsp:txXfrm>
    </dsp:sp>
    <dsp:sp modelId="{03457A67-C439-FF43-BEE1-DDCFC770EC97}">
      <dsp:nvSpPr>
        <dsp:cNvPr id="0" name=""/>
        <dsp:cNvSpPr/>
      </dsp:nvSpPr>
      <dsp:spPr>
        <a:xfrm>
          <a:off x="5276470" y="0"/>
          <a:ext cx="2930036" cy="962418"/>
        </a:xfrm>
        <a:prstGeom prst="chevron">
          <a:avLst/>
        </a:prstGeom>
        <a:gradFill rotWithShape="0">
          <a:gsLst>
            <a:gs pos="0">
              <a:schemeClr val="accent2">
                <a:hueOff val="4681520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20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20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kern="1200" dirty="0" smtClean="0"/>
            <a:t>Load</a:t>
          </a:r>
          <a:endParaRPr lang="en-GB" sz="3300" kern="1200" dirty="0"/>
        </a:p>
      </dsp:txBody>
      <dsp:txXfrm>
        <a:off x="5757679" y="0"/>
        <a:ext cx="1967618" cy="9624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8C59E-2549-6B4A-84B9-AED6A4CDE982}" type="datetimeFigureOut">
              <a:rPr lang="en-US" smtClean="0"/>
              <a:t>26/04/16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A277D-9E73-2840-A7B7-64931F5C0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64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9AF9-22FF-174C-9272-778F53DB9AF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011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www.dbbest.com</a:t>
            </a:r>
            <a:r>
              <a:rPr lang="en-US" dirty="0" smtClean="0"/>
              <a:t>/blog/extract-transform-load-etl-technologies-part-1/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A277D-9E73-2840-A7B7-64931F5C0D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1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www.dbbest.com</a:t>
            </a:r>
            <a:r>
              <a:rPr lang="en-US" dirty="0" smtClean="0"/>
              <a:t>/blog/extract-transform-load-etl-technologies-part-1/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A277D-9E73-2840-A7B7-64931F5C0D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27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www.dbbest.com</a:t>
            </a:r>
            <a:r>
              <a:rPr lang="en-US" dirty="0" smtClean="0"/>
              <a:t>/blog/extract-transform-load-etl-technologies-part-1/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A277D-9E73-2840-A7B7-64931F5C0D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67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what is framework and where specific pieces should be 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A277D-9E73-2840-A7B7-64931F5C0D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17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repetitive parts of the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A277D-9E73-2840-A7B7-64931F5C0D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30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14480" y="2071678"/>
            <a:ext cx="5929354" cy="1928826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28728" y="4572008"/>
            <a:ext cx="6400800" cy="157163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714356"/>
            <a:ext cx="8229600" cy="857256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785927"/>
            <a:ext cx="8229600" cy="421484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785795"/>
            <a:ext cx="2057400" cy="521497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785795"/>
            <a:ext cx="6019800" cy="521497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714356"/>
            <a:ext cx="8229600" cy="100013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857365"/>
            <a:ext cx="8229600" cy="414340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14356"/>
            <a:ext cx="8229600" cy="857256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523876" y="1714488"/>
            <a:ext cx="4043362" cy="42576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714876" y="1714488"/>
            <a:ext cx="4043362" cy="42576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642918"/>
            <a:ext cx="8229600" cy="77472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3362" cy="38258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4950" cy="38258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714356"/>
            <a:ext cx="8229600" cy="1000124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857232"/>
            <a:ext cx="3010186" cy="10035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868" y="860620"/>
            <a:ext cx="5114932" cy="505461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5328" y="1864140"/>
            <a:ext cx="3010186" cy="40510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714355"/>
            <a:ext cx="5486400" cy="40132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noProof="0" dirty="0" smtClean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 dirty="0" smtClean="0"/>
              <a:t>Образец текста</a:t>
            </a:r>
          </a:p>
          <a:p>
            <a:pPr lvl="1"/>
            <a:r>
              <a:rPr lang="ru-RU" noProof="0" dirty="0" smtClean="0"/>
              <a:t>Второй уровень</a:t>
            </a:r>
          </a:p>
          <a:p>
            <a:pPr lvl="2"/>
            <a:r>
              <a:rPr lang="ru-RU" noProof="0" dirty="0" smtClean="0"/>
              <a:t>Третий уровень</a:t>
            </a:r>
          </a:p>
          <a:p>
            <a:pPr lvl="3"/>
            <a:r>
              <a:rPr lang="ru-RU" noProof="0" dirty="0" smtClean="0"/>
              <a:t>Четвертый уровень</a:t>
            </a:r>
          </a:p>
          <a:p>
            <a:pPr lvl="4"/>
            <a:r>
              <a:rPr lang="ru-RU" noProof="0" dirty="0" smtClean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036EE-9F9B-4645-9A05-CCFE7BAB8F24}" type="datetimeFigureOut">
              <a:rPr lang="ru-RU" noProof="0" smtClean="0"/>
              <a:t>26/04/16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FE0E7-42F2-48EF-A42B-89FBE59931B2}" type="slidenum">
              <a:rPr lang="ru-RU" noProof="0" smtClean="0"/>
              <a:t>‹#›</a:t>
            </a:fld>
            <a:endParaRPr lang="ru-RU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0" advClick="0"/>
    </mc:Choice>
    <mc:Fallback xmlns="">
      <p:transition spd="slow" advClick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xxus.com/blog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s://github.com/pmonks/alfresco-bulk-import)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5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2.tiff"/><Relationship Id="rId5" Type="http://schemas.openxmlformats.org/officeDocument/2006/relationships/image" Target="../media/image33.tiff"/><Relationship Id="rId6" Type="http://schemas.openxmlformats.org/officeDocument/2006/relationships/image" Target="../media/image34.tiff"/><Relationship Id="rId7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2.tiff"/><Relationship Id="rId5" Type="http://schemas.openxmlformats.org/officeDocument/2006/relationships/hyperlink" Target="http://amzn.to/26eY1K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ETL’ing</a:t>
            </a:r>
            <a:r>
              <a:rPr lang="en-US" dirty="0" smtClean="0"/>
              <a:t> in Alfresco</a:t>
            </a:r>
            <a:br>
              <a:rPr lang="en-US" dirty="0" smtClean="0"/>
            </a:br>
            <a:r>
              <a:rPr lang="en-US" sz="3200" dirty="0" smtClean="0"/>
              <a:t>Open Source flavor</a:t>
            </a:r>
            <a:endParaRPr lang="en-US" sz="32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Fran </a:t>
            </a:r>
            <a:r>
              <a:rPr lang="es-ES" dirty="0" smtClean="0"/>
              <a:t>Álvarez</a:t>
            </a:r>
            <a:endParaRPr lang="en-US" dirty="0" smtClean="0"/>
          </a:p>
          <a:p>
            <a:r>
              <a:rPr lang="en-US" dirty="0" smtClean="0"/>
              <a:t>Technical Architect</a:t>
            </a:r>
            <a:endParaRPr lang="en-US" dirty="0"/>
          </a:p>
        </p:txBody>
      </p:sp>
      <p:pic>
        <p:nvPicPr>
          <p:cNvPr id="4" name="Picture 9" descr="ixxus_logo_large_colour_24b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5936" y="5589240"/>
            <a:ext cx="1377901" cy="74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ETL</a:t>
            </a:r>
            <a:r>
              <a:rPr lang="en-US" b="1" dirty="0" smtClean="0"/>
              <a:t>R</a:t>
            </a:r>
            <a:endParaRPr lang="en-US" b="1" dirty="0"/>
          </a:p>
        </p:txBody>
      </p:sp>
      <p:pic>
        <p:nvPicPr>
          <p:cNvPr id="4" name="Picture 9" descr="ixxus_logo_large_colour_24b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531" y="6237312"/>
            <a:ext cx="1377901" cy="74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827584" y="1904198"/>
            <a:ext cx="7902050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Assumption: No single content will fail in any migration or dry run performed ever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834" y="3215502"/>
            <a:ext cx="30480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</a:t>
            </a:r>
            <a:endParaRPr lang="en-US" dirty="0"/>
          </a:p>
        </p:txBody>
      </p:sp>
      <p:pic>
        <p:nvPicPr>
          <p:cNvPr id="4" name="Picture 9" descr="ixxus_logo_large_colour_24b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531" y="6237312"/>
            <a:ext cx="1377901" cy="74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827584" y="1904198"/>
            <a:ext cx="763284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was </a:t>
            </a:r>
            <a:r>
              <a:rPr lang="en-US" dirty="0" smtClean="0"/>
              <a:t>wrong?</a:t>
            </a:r>
            <a:endParaRPr lang="en-US" dirty="0" smtClean="0"/>
          </a:p>
          <a:p>
            <a:r>
              <a:rPr lang="en-US" dirty="0" smtClean="0"/>
              <a:t>How long did it </a:t>
            </a:r>
            <a:r>
              <a:rPr lang="en-US" dirty="0" smtClean="0"/>
              <a:t>take?</a:t>
            </a:r>
            <a:endParaRPr lang="en-US" dirty="0" smtClean="0"/>
          </a:p>
          <a:p>
            <a:r>
              <a:rPr lang="en-US" dirty="0" smtClean="0"/>
              <a:t>Fix chunks not whole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40" y="1904198"/>
            <a:ext cx="6858060" cy="457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ETLR</a:t>
            </a:r>
            <a:r>
              <a:rPr lang="en-US" b="1" dirty="0"/>
              <a:t>U</a:t>
            </a:r>
          </a:p>
        </p:txBody>
      </p:sp>
      <p:pic>
        <p:nvPicPr>
          <p:cNvPr id="4" name="Picture 9" descr="ixxus_logo_large_colour_24b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531" y="6237312"/>
            <a:ext cx="1377901" cy="74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827584" y="1904198"/>
            <a:ext cx="763284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Assumption</a:t>
            </a:r>
            <a:r>
              <a:rPr lang="en-US" dirty="0" smtClean="0"/>
              <a:t>: Migration should be done by some </a:t>
            </a:r>
            <a:r>
              <a:rPr lang="en-US" dirty="0" err="1" smtClean="0"/>
              <a:t>DevOps</a:t>
            </a:r>
            <a:r>
              <a:rPr lang="en-US" dirty="0" smtClean="0"/>
              <a:t> guru ninja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3241833"/>
            <a:ext cx="4170040" cy="299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0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Usability</a:t>
            </a:r>
            <a:endParaRPr lang="en-US" b="1" dirty="0"/>
          </a:p>
        </p:txBody>
      </p:sp>
      <p:pic>
        <p:nvPicPr>
          <p:cNvPr id="4" name="Picture 9" descr="ixxus_logo_large_colour_24b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531" y="6237312"/>
            <a:ext cx="1377901" cy="74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827584" y="1904198"/>
            <a:ext cx="763284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Single Web App</a:t>
            </a:r>
          </a:p>
          <a:p>
            <a:r>
              <a:rPr lang="en-US" dirty="0" smtClean="0"/>
              <a:t>Easy to use and understand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32" y="3140968"/>
            <a:ext cx="5940152" cy="282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7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ixxus_logo_large_colour_24b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531" y="6237312"/>
            <a:ext cx="1377901" cy="74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827584" y="1904198"/>
            <a:ext cx="763284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836712"/>
            <a:ext cx="4821928" cy="488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Tackling the problem</a:t>
            </a:r>
            <a:endParaRPr lang="en-US" b="1" dirty="0"/>
          </a:p>
        </p:txBody>
      </p:sp>
      <p:pic>
        <p:nvPicPr>
          <p:cNvPr id="4" name="Picture 9" descr="ixxus_logo_large_colour_24b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531" y="6237312"/>
            <a:ext cx="1377901" cy="74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827584" y="1904198"/>
            <a:ext cx="763284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Open Source will always help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717032"/>
            <a:ext cx="4914900" cy="127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3356992"/>
            <a:ext cx="2822133" cy="17569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860" y="1772816"/>
            <a:ext cx="952500" cy="108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3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Orchestration</a:t>
            </a:r>
            <a:endParaRPr lang="en-US" b="1" dirty="0"/>
          </a:p>
        </p:txBody>
      </p:sp>
      <p:pic>
        <p:nvPicPr>
          <p:cNvPr id="4" name="Picture 9" descr="ixxus_logo_large_colour_24b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531" y="6237312"/>
            <a:ext cx="1377901" cy="74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827584" y="1904198"/>
            <a:ext cx="7632848" cy="41434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Rule-based routing and mediation engine</a:t>
            </a:r>
          </a:p>
          <a:p>
            <a:r>
              <a:rPr lang="en-US" dirty="0" smtClean="0"/>
              <a:t>Implementation of Enterprise Integration Patterns</a:t>
            </a:r>
          </a:p>
          <a:p>
            <a:r>
              <a:rPr lang="en-US" dirty="0" smtClean="0"/>
              <a:t>Java-based</a:t>
            </a:r>
            <a:endParaRPr lang="en-US" dirty="0" smtClean="0"/>
          </a:p>
          <a:p>
            <a:r>
              <a:rPr lang="en-US" dirty="0" smtClean="0"/>
              <a:t>DSL:</a:t>
            </a:r>
          </a:p>
          <a:p>
            <a:pPr lvl="1"/>
            <a:r>
              <a:rPr lang="en-US" dirty="0" smtClean="0"/>
              <a:t>Java</a:t>
            </a:r>
          </a:p>
          <a:p>
            <a:pPr lvl="1"/>
            <a:r>
              <a:rPr lang="en-US" dirty="0" smtClean="0"/>
              <a:t>XML</a:t>
            </a:r>
          </a:p>
          <a:p>
            <a:pPr lvl="1"/>
            <a:r>
              <a:rPr lang="en-US" dirty="0" smtClean="0"/>
              <a:t>Scala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3342107"/>
            <a:ext cx="38100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4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Camel</a:t>
            </a:r>
            <a:endParaRPr lang="en-US" b="1" dirty="0"/>
          </a:p>
        </p:txBody>
      </p:sp>
      <p:pic>
        <p:nvPicPr>
          <p:cNvPr id="4" name="Picture 9" descr="ixxus_logo_large_colour_24b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531" y="6237312"/>
            <a:ext cx="1377901" cy="74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827584" y="1904198"/>
            <a:ext cx="763284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88840"/>
            <a:ext cx="8100392" cy="10098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15" y="3195235"/>
            <a:ext cx="7465144" cy="21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6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Camel</a:t>
            </a:r>
            <a:endParaRPr lang="en-US" b="1" dirty="0"/>
          </a:p>
        </p:txBody>
      </p:sp>
      <p:pic>
        <p:nvPicPr>
          <p:cNvPr id="4" name="Picture 9" descr="ixxus_logo_large_colour_24b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531" y="6237312"/>
            <a:ext cx="1377901" cy="74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827584" y="1904198"/>
            <a:ext cx="763284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EIP Implementation (e.g. Splitter)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56991"/>
            <a:ext cx="4765555" cy="2160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51" y="4862411"/>
            <a:ext cx="5457875" cy="120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6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Camel</a:t>
            </a:r>
            <a:endParaRPr lang="en-US" b="1" dirty="0"/>
          </a:p>
        </p:txBody>
      </p:sp>
      <p:pic>
        <p:nvPicPr>
          <p:cNvPr id="4" name="Picture 9" descr="ixxus_logo_large_colour_24b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531" y="6237312"/>
            <a:ext cx="1377901" cy="74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755576" y="1916832"/>
            <a:ext cx="8208912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Components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from("</a:t>
            </a:r>
            <a:r>
              <a:rPr lang="en-US" sz="2000" dirty="0" err="1">
                <a:solidFill>
                  <a:srgbClr val="0070C0"/>
                </a:solidFill>
              </a:rPr>
              <a:t>jms:incoming.orders?transacted</a:t>
            </a:r>
            <a:r>
              <a:rPr lang="en-US" sz="2000" dirty="0">
                <a:solidFill>
                  <a:srgbClr val="0070C0"/>
                </a:solidFill>
              </a:rPr>
              <a:t>=true</a:t>
            </a:r>
            <a:r>
              <a:rPr lang="en-US" sz="2000" dirty="0"/>
              <a:t>") .to("</a:t>
            </a:r>
            <a:r>
              <a:rPr lang="en-US" sz="2000" dirty="0" err="1">
                <a:solidFill>
                  <a:srgbClr val="0070C0"/>
                </a:solidFill>
              </a:rPr>
              <a:t>jms:topic:events?priority</a:t>
            </a:r>
            <a:r>
              <a:rPr lang="en-US" sz="2000" dirty="0">
                <a:solidFill>
                  <a:srgbClr val="0070C0"/>
                </a:solidFill>
              </a:rPr>
              <a:t>=7</a:t>
            </a:r>
            <a:r>
              <a:rPr lang="en-US" sz="2000" dirty="0"/>
              <a:t>") .to("</a:t>
            </a:r>
            <a:r>
              <a:rPr lang="en-US" sz="2000" dirty="0" err="1">
                <a:solidFill>
                  <a:srgbClr val="0070C0"/>
                </a:solidFill>
              </a:rPr>
              <a:t>jms:queue:orders?timeToLive</a:t>
            </a:r>
            <a:r>
              <a:rPr lang="en-US" sz="2000" dirty="0">
                <a:solidFill>
                  <a:srgbClr val="0070C0"/>
                </a:solidFill>
              </a:rPr>
              <a:t>=1000</a:t>
            </a:r>
            <a:r>
              <a:rPr lang="en-US" sz="2000" dirty="0"/>
              <a:t>")</a:t>
            </a:r>
            <a:r>
              <a:rPr lang="en-US" sz="2000" dirty="0" smtClean="0"/>
              <a:t>;</a:t>
            </a:r>
            <a:br>
              <a:rPr lang="en-US" sz="2000" dirty="0" smtClean="0"/>
            </a:br>
            <a:r>
              <a:rPr lang="en-US" sz="2000" dirty="0" smtClean="0"/>
              <a:t> </a:t>
            </a:r>
          </a:p>
          <a:p>
            <a:pPr marL="0" indent="0">
              <a:buNone/>
            </a:pPr>
            <a:r>
              <a:rPr lang="en-US" sz="2000" dirty="0" smtClean="0"/>
              <a:t>from</a:t>
            </a:r>
            <a:r>
              <a:rPr lang="en-US" sz="2000" dirty="0"/>
              <a:t>("</a:t>
            </a:r>
            <a:r>
              <a:rPr lang="en-US" sz="2000" dirty="0" err="1" smtClean="0">
                <a:solidFill>
                  <a:srgbClr val="0070C0"/>
                </a:solidFill>
              </a:rPr>
              <a:t>jms:topic:events</a:t>
            </a:r>
            <a:r>
              <a:rPr lang="en-US" sz="2000" dirty="0" err="1">
                <a:solidFill>
                  <a:srgbClr val="0070C0"/>
                </a:solidFill>
              </a:rPr>
              <a:t>?</a:t>
            </a:r>
            <a:r>
              <a:rPr lang="en-US" sz="2000" dirty="0" err="1" smtClean="0">
                <a:solidFill>
                  <a:srgbClr val="0070C0"/>
                </a:solidFill>
              </a:rPr>
              <a:t>clientId</a:t>
            </a:r>
            <a:r>
              <a:rPr lang="en-US" sz="2000" dirty="0">
                <a:solidFill>
                  <a:srgbClr val="0070C0"/>
                </a:solidFill>
              </a:rPr>
              <a:t>=</a:t>
            </a:r>
            <a:r>
              <a:rPr lang="en-US" sz="2000" dirty="0" err="1">
                <a:solidFill>
                  <a:srgbClr val="0070C0"/>
                </a:solidFill>
              </a:rPr>
              <a:t>camel&amp;durableSubscriptionName</a:t>
            </a:r>
            <a:r>
              <a:rPr lang="en-US" sz="2000" dirty="0">
                <a:solidFill>
                  <a:srgbClr val="0070C0"/>
                </a:solidFill>
              </a:rPr>
              <a:t>=</a:t>
            </a:r>
            <a:r>
              <a:rPr lang="en-US" sz="2000" dirty="0" smtClean="0">
                <a:solidFill>
                  <a:srgbClr val="0070C0"/>
                </a:solidFill>
              </a:rPr>
              <a:t>events</a:t>
            </a:r>
            <a:r>
              <a:rPr lang="en-US" sz="2000" dirty="0" smtClean="0"/>
              <a:t>”)</a:t>
            </a:r>
            <a:br>
              <a:rPr lang="en-US" sz="2000" dirty="0" smtClean="0"/>
            </a:br>
            <a:r>
              <a:rPr lang="en-US" sz="2000" dirty="0" smtClean="0"/>
              <a:t>.</a:t>
            </a:r>
            <a:r>
              <a:rPr lang="en-US" sz="2000" dirty="0"/>
              <a:t>to("</a:t>
            </a:r>
            <a:r>
              <a:rPr lang="en-US" sz="2000" dirty="0" err="1">
                <a:solidFill>
                  <a:srgbClr val="0070C0"/>
                </a:solidFill>
              </a:rPr>
              <a:t>log:events</a:t>
            </a:r>
            <a:r>
              <a:rPr lang="en-US" sz="2000" dirty="0" smtClean="0"/>
              <a:t>");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from("</a:t>
            </a:r>
            <a:r>
              <a:rPr lang="en-US" sz="2000" dirty="0" err="1">
                <a:solidFill>
                  <a:srgbClr val="0070C0"/>
                </a:solidFill>
              </a:rPr>
              <a:t>quartz:triggered?trigger.repeatCount</a:t>
            </a:r>
            <a:r>
              <a:rPr lang="en-US" sz="2000" dirty="0">
                <a:solidFill>
                  <a:srgbClr val="0070C0"/>
                </a:solidFill>
              </a:rPr>
              <a:t>=</a:t>
            </a:r>
            <a:r>
              <a:rPr lang="en-US" sz="2000" dirty="0" smtClean="0">
                <a:solidFill>
                  <a:srgbClr val="0070C0"/>
                </a:solidFill>
              </a:rPr>
              <a:t>10 &amp;</a:t>
            </a:r>
            <a:r>
              <a:rPr lang="en-US" sz="2000" dirty="0" err="1">
                <a:solidFill>
                  <a:srgbClr val="0070C0"/>
                </a:solidFill>
              </a:rPr>
              <a:t>trigger.repeatInterval</a:t>
            </a:r>
            <a:r>
              <a:rPr lang="en-US" sz="2000" dirty="0">
                <a:solidFill>
                  <a:srgbClr val="0070C0"/>
                </a:solidFill>
              </a:rPr>
              <a:t>=</a:t>
            </a:r>
            <a:r>
              <a:rPr lang="en-US" sz="2000" dirty="0" smtClean="0">
                <a:solidFill>
                  <a:srgbClr val="0070C0"/>
                </a:solidFill>
              </a:rPr>
              <a:t>5000</a:t>
            </a:r>
            <a:r>
              <a:rPr lang="en-US" sz="2000" dirty="0" smtClean="0"/>
              <a:t>").</a:t>
            </a:r>
            <a:r>
              <a:rPr lang="en-US" sz="2000" dirty="0"/>
              <a:t>to("</a:t>
            </a:r>
            <a:r>
              <a:rPr lang="en-US" sz="2000" dirty="0" err="1">
                <a:solidFill>
                  <a:srgbClr val="0070C0"/>
                </a:solidFill>
              </a:rPr>
              <a:t>log:quartz</a:t>
            </a:r>
            <a:r>
              <a:rPr lang="en-US" sz="2000" dirty="0"/>
              <a:t>");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62485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970764"/>
            <a:ext cx="7560840" cy="4824535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Global Platinum-level Alfresco partner</a:t>
            </a:r>
          </a:p>
          <a:p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Working with Alfresco since Alfresco v0.6</a:t>
            </a:r>
          </a:p>
          <a:p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 140 Alfresco implementations</a:t>
            </a:r>
          </a:p>
          <a:p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Alfresco &amp; WCM Architecture Design Patterns</a:t>
            </a:r>
          </a:p>
          <a:p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worldwide implementation of the first Alfresco WCM product in 2007</a:t>
            </a:r>
          </a:p>
          <a:p>
            <a:pPr lvl="0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Excellent Alfresco knowledge and highly trained and experienced staff</a:t>
            </a:r>
          </a:p>
          <a:p>
            <a:pPr lvl="1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Alfresco Certified Engineers and Alfresco Certified Administrators</a:t>
            </a:r>
          </a:p>
          <a:p>
            <a:pPr lvl="1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Authoring of leading Alfresco books</a:t>
            </a:r>
          </a:p>
          <a:p>
            <a:pPr lvl="1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Alfresco Technical blogs 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http://www.ixxus.com/blog/</a:t>
            </a: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Multiple speaking engagements at the Alfresco Conferences (2011-2014) and Alfresco Days</a:t>
            </a:r>
          </a:p>
          <a:p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Alfresco Million $ Club (May 2012) – Only 2 companies awarded</a:t>
            </a:r>
          </a:p>
          <a:p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Alfresco Solution Partner of the Year 2013 and 2014</a:t>
            </a:r>
          </a:p>
          <a:p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Alfresco Best Solution 2015 and Partner of the Year 2015 (Northern Europe)</a:t>
            </a:r>
          </a:p>
          <a:p>
            <a:endParaRPr lang="en-GB" dirty="0"/>
          </a:p>
        </p:txBody>
      </p:sp>
      <p:pic>
        <p:nvPicPr>
          <p:cNvPr id="4" name="Picture 9" descr="ixxus_logo_large_colour_24bi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531" y="6237312"/>
            <a:ext cx="1377901" cy="74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 descr="IXXUS_MASTER_LOGO_RGB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1835150" y="598342"/>
            <a:ext cx="2989901" cy="131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652120" y="1280832"/>
            <a:ext cx="3105786" cy="1284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2320" y="4293096"/>
            <a:ext cx="1355209" cy="1502232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8344" y="3356992"/>
            <a:ext cx="1342888" cy="16586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3289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Tm="38188"/>
    </mc:Choice>
    <mc:Fallback xmlns="">
      <p:transition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</a:t>
            </a:r>
            <a:endParaRPr lang="en-US" b="1" dirty="0"/>
          </a:p>
        </p:txBody>
      </p:sp>
      <p:pic>
        <p:nvPicPr>
          <p:cNvPr id="4" name="Picture 9" descr="ixxus_logo_large_colour_24b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531" y="6237312"/>
            <a:ext cx="1377901" cy="74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827584" y="1904198"/>
            <a:ext cx="763284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Depends a lot on the source</a:t>
            </a:r>
          </a:p>
          <a:p>
            <a:pPr lvl="1"/>
            <a:r>
              <a:rPr lang="en-US" dirty="0" smtClean="0"/>
              <a:t>Source exporter connector</a:t>
            </a:r>
          </a:p>
          <a:p>
            <a:pPr lvl="1"/>
            <a:r>
              <a:rPr lang="en-US" dirty="0" smtClean="0"/>
              <a:t>CMIS</a:t>
            </a:r>
          </a:p>
          <a:p>
            <a:pPr lvl="1"/>
            <a:r>
              <a:rPr lang="en-US" dirty="0" smtClean="0"/>
              <a:t>Custom API</a:t>
            </a:r>
          </a:p>
          <a:p>
            <a:pPr lvl="1"/>
            <a:r>
              <a:rPr lang="en-US" dirty="0" smtClean="0"/>
              <a:t>Open Source-ness can’t be </a:t>
            </a:r>
            <a:r>
              <a:rPr lang="en-US" dirty="0" smtClean="0"/>
              <a:t>guaranteed </a:t>
            </a:r>
            <a:r>
              <a:rPr lang="en-US" dirty="0" smtClean="0">
                <a:sym typeface="Wingdings"/>
              </a:rPr>
              <a:t>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but </a:t>
            </a:r>
            <a:r>
              <a:rPr lang="en-US" dirty="0" smtClean="0"/>
              <a:t>customer will </a:t>
            </a:r>
            <a:r>
              <a:rPr lang="en-US" dirty="0" smtClean="0"/>
              <a:t>have the blame for that!</a:t>
            </a:r>
            <a:endParaRPr lang="en-US" dirty="0" smtClean="0"/>
          </a:p>
          <a:p>
            <a:pPr lvl="1"/>
            <a:r>
              <a:rPr lang="en-US" dirty="0" smtClean="0"/>
              <a:t>Etc.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144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</a:t>
            </a:r>
            <a:endParaRPr lang="en-US" b="1" dirty="0"/>
          </a:p>
        </p:txBody>
      </p:sp>
      <p:pic>
        <p:nvPicPr>
          <p:cNvPr id="4" name="Picture 9" descr="ixxus_logo_large_colour_24b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531" y="6237312"/>
            <a:ext cx="1377901" cy="74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827584" y="1904198"/>
            <a:ext cx="763284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Could be skipped when:</a:t>
            </a:r>
          </a:p>
          <a:p>
            <a:pPr lvl="1"/>
            <a:r>
              <a:rPr lang="en-US" dirty="0" smtClean="0"/>
              <a:t>Data is extracted in the exact format Load is expecting</a:t>
            </a:r>
          </a:p>
          <a:p>
            <a:pPr lvl="1"/>
            <a:r>
              <a:rPr lang="en-US" dirty="0" smtClean="0"/>
              <a:t>No Data dependency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82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</a:t>
            </a:r>
            <a:endParaRPr lang="en-US" b="1" dirty="0"/>
          </a:p>
        </p:txBody>
      </p:sp>
      <p:pic>
        <p:nvPicPr>
          <p:cNvPr id="4" name="Picture 9" descr="ixxus_logo_large_colour_24b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531" y="6237312"/>
            <a:ext cx="1377901" cy="74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827584" y="1904198"/>
            <a:ext cx="763284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Alfresco Bulk Import</a:t>
            </a:r>
            <a:endParaRPr lang="en-US" dirty="0"/>
          </a:p>
          <a:p>
            <a:pPr marL="0" indent="0">
              <a:buNone/>
            </a:pPr>
            <a:r>
              <a:rPr lang="en-US" sz="1800" dirty="0"/>
              <a:t>(</a:t>
            </a:r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github.com/pmonks/alfresco-bulk-import)</a:t>
            </a:r>
            <a:endParaRPr lang="en-US" sz="1800" dirty="0" smtClean="0"/>
          </a:p>
          <a:p>
            <a:r>
              <a:rPr lang="en-US" dirty="0" smtClean="0"/>
              <a:t>Either </a:t>
            </a:r>
            <a:r>
              <a:rPr lang="en-US" dirty="0" err="1" smtClean="0"/>
              <a:t>ootb</a:t>
            </a:r>
            <a:r>
              <a:rPr lang="en-US" dirty="0" smtClean="0"/>
              <a:t> or modifications if needed		 	</a:t>
            </a:r>
          </a:p>
        </p:txBody>
      </p:sp>
    </p:spTree>
    <p:extLst>
      <p:ext uri="{BB962C8B-B14F-4D97-AF65-F5344CB8AC3E}">
        <p14:creationId xmlns:p14="http://schemas.microsoft.com/office/powerpoint/2010/main" val="79912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</a:t>
            </a:r>
            <a:endParaRPr lang="en-US" b="1" dirty="0"/>
          </a:p>
        </p:txBody>
      </p:sp>
      <p:pic>
        <p:nvPicPr>
          <p:cNvPr id="4" name="Picture 9" descr="ixxus_logo_large_colour_24b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531" y="6237312"/>
            <a:ext cx="1377901" cy="74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827584" y="1904198"/>
            <a:ext cx="763284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Log all the information for being consumed later</a:t>
            </a:r>
          </a:p>
          <a:p>
            <a:r>
              <a:rPr lang="en-US" sz="2400" dirty="0" smtClean="0"/>
              <a:t>Logging in a separate route</a:t>
            </a:r>
          </a:p>
          <a:p>
            <a:endParaRPr lang="en-US" sz="2400" dirty="0" smtClean="0"/>
          </a:p>
          <a:p>
            <a:r>
              <a:rPr lang="en-US" sz="2400" dirty="0" smtClean="0"/>
              <a:t>No-SQL database</a:t>
            </a:r>
          </a:p>
          <a:p>
            <a:r>
              <a:rPr lang="en-US" sz="2400" dirty="0" smtClean="0"/>
              <a:t>JSON-like format</a:t>
            </a:r>
          </a:p>
          <a:p>
            <a:r>
              <a:rPr lang="en-US" sz="2400" dirty="0" smtClean="0"/>
              <a:t>Cross Platform</a:t>
            </a:r>
          </a:p>
          <a:p>
            <a:endParaRPr lang="en-US" sz="2400" dirty="0"/>
          </a:p>
          <a:p>
            <a:r>
              <a:rPr lang="en-US" sz="2400" dirty="0" smtClean="0"/>
              <a:t>Store </a:t>
            </a:r>
            <a:r>
              <a:rPr lang="en-US" sz="2400" i="1" dirty="0" smtClean="0"/>
              <a:t>id, status, reason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4509120"/>
            <a:ext cx="3364497" cy="95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9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</a:t>
            </a:r>
            <a:endParaRPr lang="en-US" b="1" dirty="0"/>
          </a:p>
        </p:txBody>
      </p:sp>
      <p:pic>
        <p:nvPicPr>
          <p:cNvPr id="4" name="Picture 9" descr="ixxus_logo_large_colour_24b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531" y="6237312"/>
            <a:ext cx="1377901" cy="74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827584" y="1904198"/>
            <a:ext cx="763284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46" y="1904198"/>
            <a:ext cx="7956376" cy="381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4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Usability</a:t>
            </a:r>
            <a:endParaRPr lang="en-US" b="1" dirty="0"/>
          </a:p>
        </p:txBody>
      </p:sp>
      <p:pic>
        <p:nvPicPr>
          <p:cNvPr id="4" name="Picture 9" descr="ixxus_logo_large_colour_24b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531" y="6237312"/>
            <a:ext cx="1377901" cy="74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827584" y="1904198"/>
            <a:ext cx="763284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Wrap everything in a single </a:t>
            </a:r>
            <a:r>
              <a:rPr lang="en-US" dirty="0" smtClean="0"/>
              <a:t>Web app</a:t>
            </a:r>
            <a:endParaRPr lang="en-US" dirty="0" smtClean="0"/>
          </a:p>
          <a:p>
            <a:r>
              <a:rPr lang="en-US" dirty="0" smtClean="0"/>
              <a:t>Provide UI and API access</a:t>
            </a:r>
          </a:p>
          <a:p>
            <a:r>
              <a:rPr lang="en-US" dirty="0" smtClean="0"/>
              <a:t>Add some nice charts and </a:t>
            </a:r>
            <a:r>
              <a:rPr lang="en-US" dirty="0" err="1" smtClean="0"/>
              <a:t>dashlets</a:t>
            </a:r>
            <a:endParaRPr lang="en-US" dirty="0" smtClean="0"/>
          </a:p>
          <a:p>
            <a:r>
              <a:rPr lang="en-US" dirty="0" smtClean="0"/>
              <a:t>Secure it</a:t>
            </a:r>
          </a:p>
          <a:p>
            <a:r>
              <a:rPr lang="en-US" dirty="0" smtClean="0"/>
              <a:t>Make it easy to deploy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78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Usability</a:t>
            </a:r>
            <a:endParaRPr lang="en-US" b="1" dirty="0"/>
          </a:p>
        </p:txBody>
      </p:sp>
      <p:pic>
        <p:nvPicPr>
          <p:cNvPr id="4" name="Picture 9" descr="ixxus_logo_large_colour_24b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531" y="6237312"/>
            <a:ext cx="1377901" cy="74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827584" y="1904198"/>
            <a:ext cx="763284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Stand alone </a:t>
            </a:r>
            <a:r>
              <a:rPr lang="en-US" sz="2000" dirty="0" smtClean="0"/>
              <a:t>Spring </a:t>
            </a:r>
            <a:r>
              <a:rPr lang="en-US" sz="2000" dirty="0" smtClean="0"/>
              <a:t>applications</a:t>
            </a:r>
          </a:p>
          <a:p>
            <a:r>
              <a:rPr lang="en-US" sz="2000" dirty="0" smtClean="0"/>
              <a:t>Production based</a:t>
            </a:r>
          </a:p>
          <a:p>
            <a:r>
              <a:rPr lang="en-US" sz="2000" dirty="0" smtClean="0"/>
              <a:t>Spring framework-like</a:t>
            </a:r>
          </a:p>
          <a:p>
            <a:endParaRPr lang="en-US" sz="2000" dirty="0"/>
          </a:p>
          <a:p>
            <a:r>
              <a:rPr lang="en-US" sz="2000" dirty="0" smtClean="0"/>
              <a:t>Friendly HTML+JS framework</a:t>
            </a:r>
          </a:p>
          <a:p>
            <a:r>
              <a:rPr lang="en-US" sz="2000" dirty="0" smtClean="0"/>
              <a:t>Easy, Adaptable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Charts JS framework</a:t>
            </a:r>
          </a:p>
          <a:p>
            <a:r>
              <a:rPr lang="en-US" sz="2000" dirty="0" smtClean="0"/>
              <a:t>Easy, adaptable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2132856"/>
            <a:ext cx="3111500" cy="97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878" y="3429000"/>
            <a:ext cx="1669306" cy="13354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960" y="5023617"/>
            <a:ext cx="4448918" cy="81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4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0034" y="332656"/>
            <a:ext cx="8229600" cy="1000132"/>
          </a:xfrm>
        </p:spPr>
        <p:txBody>
          <a:bodyPr/>
          <a:lstStyle/>
          <a:p>
            <a:r>
              <a:rPr lang="en-US" dirty="0" smtClean="0"/>
              <a:t>The Whole Picture</a:t>
            </a:r>
            <a:endParaRPr lang="en-US" b="1" dirty="0"/>
          </a:p>
        </p:txBody>
      </p:sp>
      <p:pic>
        <p:nvPicPr>
          <p:cNvPr id="4" name="Picture 9" descr="ixxus_logo_large_colour_24bi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531" y="6237312"/>
            <a:ext cx="1377901" cy="74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827584" y="1904198"/>
            <a:ext cx="763284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 descr="BeeCon diagram_landscape - Components Diagr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24744"/>
            <a:ext cx="7846162" cy="551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2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b="1" dirty="0"/>
          </a:p>
        </p:txBody>
      </p:sp>
      <p:pic>
        <p:nvPicPr>
          <p:cNvPr id="4" name="Picture 9" descr="ixxus_logo_large_colour_24b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531" y="6237312"/>
            <a:ext cx="1377901" cy="74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827584" y="1904198"/>
            <a:ext cx="763284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Take </a:t>
            </a:r>
            <a:r>
              <a:rPr lang="en-US" dirty="0" smtClean="0"/>
              <a:t>migrations </a:t>
            </a:r>
            <a:r>
              <a:rPr lang="en-US" dirty="0" smtClean="0"/>
              <a:t>seriously</a:t>
            </a:r>
          </a:p>
          <a:p>
            <a:r>
              <a:rPr lang="en-US" dirty="0" smtClean="0"/>
              <a:t>Distribute duties and responsibilities</a:t>
            </a:r>
          </a:p>
          <a:p>
            <a:r>
              <a:rPr lang="en-US" dirty="0" smtClean="0"/>
              <a:t>Don’t assume it will </a:t>
            </a:r>
            <a:r>
              <a:rPr lang="en-US" dirty="0" smtClean="0"/>
              <a:t>be perfect</a:t>
            </a:r>
            <a:endParaRPr lang="en-US" dirty="0" smtClean="0"/>
          </a:p>
          <a:p>
            <a:r>
              <a:rPr lang="en-US" dirty="0" smtClean="0"/>
              <a:t>Log any </a:t>
            </a:r>
            <a:r>
              <a:rPr lang="en-US" dirty="0" smtClean="0"/>
              <a:t>errors </a:t>
            </a:r>
            <a:r>
              <a:rPr lang="en-US" dirty="0" smtClean="0"/>
              <a:t>you may have</a:t>
            </a:r>
          </a:p>
          <a:p>
            <a:r>
              <a:rPr lang="en-US" dirty="0" smtClean="0"/>
              <a:t>Open Source technology is more than enough</a:t>
            </a:r>
          </a:p>
          <a:p>
            <a:r>
              <a:rPr lang="en-US" dirty="0" smtClean="0"/>
              <a:t>Follow our architectural advice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19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</a:t>
            </a:r>
            <a:endParaRPr lang="en-US" b="1" dirty="0"/>
          </a:p>
        </p:txBody>
      </p:sp>
      <p:pic>
        <p:nvPicPr>
          <p:cNvPr id="4" name="Picture 9" descr="ixxus_logo_large_colour_24bi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531" y="6237312"/>
            <a:ext cx="1377901" cy="74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827584" y="1904198"/>
            <a:ext cx="763284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 streaming for incremental data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Containers and </a:t>
            </a:r>
            <a:r>
              <a:rPr lang="en-US" dirty="0" err="1" smtClean="0"/>
              <a:t>Virtualisation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2757402"/>
            <a:ext cx="2453770" cy="12898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3" y="2705900"/>
            <a:ext cx="2194057" cy="11427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680" y="4715284"/>
            <a:ext cx="1522028" cy="1522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7804" y="4937311"/>
            <a:ext cx="1217815" cy="148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ixxus_logo_large_colour_24b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531" y="6237312"/>
            <a:ext cx="1377901" cy="74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Migration schoolyard approach</a:t>
            </a:r>
            <a:endParaRPr lang="en-GB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31" y="1941512"/>
            <a:ext cx="4445000" cy="3975100"/>
          </a:xfrm>
        </p:spPr>
      </p:pic>
    </p:spTree>
    <p:extLst>
      <p:ext uri="{BB962C8B-B14F-4D97-AF65-F5344CB8AC3E}">
        <p14:creationId xmlns:p14="http://schemas.microsoft.com/office/powerpoint/2010/main" val="208068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Fran </a:t>
            </a:r>
            <a:r>
              <a:rPr lang="es-ES" dirty="0" smtClean="0"/>
              <a:t>Álvarez</a:t>
            </a:r>
            <a:endParaRPr lang="en-US" dirty="0"/>
          </a:p>
          <a:p>
            <a:r>
              <a:rPr lang="en-US" dirty="0" smtClean="0"/>
              <a:t>Technical Architect</a:t>
            </a:r>
            <a:endParaRPr lang="en-US" dirty="0"/>
          </a:p>
        </p:txBody>
      </p:sp>
      <p:pic>
        <p:nvPicPr>
          <p:cNvPr id="5" name="Picture 9" descr="ixxus_logo_large_colour_24b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5936" y="5589240"/>
            <a:ext cx="1377901" cy="74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1301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ixxus_logo_large_colour_24b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531" y="6237312"/>
            <a:ext cx="1377901" cy="74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ETL’ing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14488"/>
            <a:ext cx="4301648" cy="4143375"/>
          </a:xfrm>
        </p:spPr>
      </p:pic>
      <p:sp>
        <p:nvSpPr>
          <p:cNvPr id="8" name="Marcador de contenido 2"/>
          <p:cNvSpPr txBox="1">
            <a:spLocks/>
          </p:cNvSpPr>
          <p:nvPr/>
        </p:nvSpPr>
        <p:spPr>
          <a:xfrm>
            <a:off x="5724128" y="1857365"/>
            <a:ext cx="2962672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No…I just invented the </a:t>
            </a:r>
            <a:r>
              <a:rPr lang="en-US" dirty="0" smtClean="0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47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ixxus_logo_large_colour_24bi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531" y="6237312"/>
            <a:ext cx="1377901" cy="74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ETL</a:t>
            </a:r>
            <a:endParaRPr lang="en-GB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5724128" y="1857365"/>
            <a:ext cx="2962672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93" y="1587369"/>
            <a:ext cx="7596336" cy="44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41401297"/>
              </p:ext>
            </p:extLst>
          </p:nvPr>
        </p:nvGraphicFramePr>
        <p:xfrm>
          <a:off x="683568" y="1746502"/>
          <a:ext cx="8208912" cy="962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ETL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19872" y="2165916"/>
            <a:ext cx="2746648" cy="4143404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Bulk Import format</a:t>
            </a:r>
          </a:p>
          <a:p>
            <a:r>
              <a:rPr lang="en-US" dirty="0" smtClean="0"/>
              <a:t>CMIS compliant doc</a:t>
            </a:r>
          </a:p>
          <a:p>
            <a:r>
              <a:rPr lang="en-US" dirty="0" smtClean="0"/>
              <a:t>JSON</a:t>
            </a:r>
            <a:endParaRPr lang="en-US" dirty="0"/>
          </a:p>
        </p:txBody>
      </p:sp>
      <p:pic>
        <p:nvPicPr>
          <p:cNvPr id="4" name="Picture 9" descr="ixxus_logo_large_colour_24bi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531" y="6237312"/>
            <a:ext cx="1377901" cy="74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6173767" y="2165916"/>
            <a:ext cx="274664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r>
              <a:rPr lang="en-US" dirty="0" smtClean="0"/>
              <a:t>Bulk Import</a:t>
            </a:r>
          </a:p>
          <a:p>
            <a:r>
              <a:rPr lang="en-US" dirty="0" smtClean="0"/>
              <a:t>CMIS Ingester</a:t>
            </a:r>
          </a:p>
          <a:p>
            <a:r>
              <a:rPr lang="en-US" dirty="0" smtClean="0"/>
              <a:t>Custom Service</a:t>
            </a:r>
          </a:p>
          <a:p>
            <a:endParaRPr lang="en-U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827584" y="2165916"/>
            <a:ext cx="274664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r>
              <a:rPr lang="en-US" dirty="0" smtClean="0"/>
              <a:t>File system</a:t>
            </a:r>
            <a:endParaRPr lang="en-US" dirty="0" smtClean="0"/>
          </a:p>
          <a:p>
            <a:r>
              <a:rPr lang="en-US" dirty="0" smtClean="0"/>
              <a:t>SharePoint</a:t>
            </a:r>
            <a:endParaRPr lang="en-US" dirty="0" smtClean="0"/>
          </a:p>
          <a:p>
            <a:r>
              <a:rPr lang="en-US" dirty="0" smtClean="0"/>
              <a:t>OpenText</a:t>
            </a:r>
            <a:endParaRPr lang="en-US" dirty="0" smtClean="0"/>
          </a:p>
          <a:p>
            <a:r>
              <a:rPr lang="en-US" dirty="0" smtClean="0"/>
              <a:t>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3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ixxus_logo_large_colour_24bi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531" y="6237312"/>
            <a:ext cx="1377901" cy="74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ETL</a:t>
            </a:r>
            <a:endParaRPr lang="en-GB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5724128" y="1857365"/>
            <a:ext cx="2962672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5157191"/>
            <a:ext cx="8229600" cy="84357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 smtClean="0"/>
              <a:t>Sequential?</a:t>
            </a:r>
          </a:p>
          <a:p>
            <a:pPr marL="0" indent="0">
              <a:buNone/>
            </a:pPr>
            <a:r>
              <a:rPr lang="en-US" dirty="0" smtClean="0"/>
              <a:t>Transactional?</a:t>
            </a:r>
          </a:p>
          <a:p>
            <a:pPr marL="0" indent="0">
              <a:buNone/>
            </a:pPr>
            <a:r>
              <a:rPr lang="en-US" dirty="0" smtClean="0"/>
              <a:t>Synchronous?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682698"/>
            <a:ext cx="73787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4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Migration Problems </a:t>
            </a:r>
            <a:endParaRPr lang="en-US" dirty="0"/>
          </a:p>
        </p:txBody>
      </p:sp>
      <p:pic>
        <p:nvPicPr>
          <p:cNvPr id="4" name="Picture 9" descr="ixxus_logo_large_colour_24b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531" y="6237312"/>
            <a:ext cx="1377901" cy="74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827584" y="1904198"/>
            <a:ext cx="7632848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Managed as a single block</a:t>
            </a:r>
          </a:p>
          <a:p>
            <a:r>
              <a:rPr lang="en-US" dirty="0" smtClean="0"/>
              <a:t>Unable to determine when it went wrong</a:t>
            </a:r>
          </a:p>
          <a:p>
            <a:r>
              <a:rPr lang="en-US" dirty="0" smtClean="0"/>
              <a:t>‘Cross </a:t>
            </a:r>
            <a:r>
              <a:rPr lang="en-US" dirty="0" smtClean="0"/>
              <a:t>your fingers and pray </a:t>
            </a:r>
            <a:r>
              <a:rPr lang="en-US" dirty="0" smtClean="0"/>
              <a:t>to God’ approach</a:t>
            </a:r>
            <a:endParaRPr lang="en-US" dirty="0" smtClean="0"/>
          </a:p>
          <a:p>
            <a:r>
              <a:rPr lang="en-US" dirty="0" smtClean="0"/>
              <a:t>Data dependency poorly managed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69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ixxus_logo_large_colour_24bi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531" y="6237312"/>
            <a:ext cx="1377901" cy="74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EIP</a:t>
            </a:r>
            <a:endParaRPr lang="en-GB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5724128" y="1857365"/>
            <a:ext cx="2962672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1609508"/>
            <a:ext cx="5848904" cy="43912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07704" y="5517232"/>
            <a:ext cx="554461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GB" dirty="0" smtClean="0"/>
              <a:t>See</a:t>
            </a:r>
            <a:r>
              <a:rPr lang="en-GB" dirty="0"/>
              <a:t> </a:t>
            </a:r>
            <a:r>
              <a:rPr lang="en-GB" u="sng" dirty="0" smtClean="0">
                <a:hlinkClick r:id="rId5"/>
              </a:rPr>
              <a:t>Hohpe &amp; Woolf Enterprise Integration Patterns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540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eeCon2016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BeeCon2016</Template>
  <TotalTime>8163</TotalTime>
  <Words>621</Words>
  <Application>Microsoft Macintosh PowerPoint</Application>
  <PresentationFormat>On-screen Show (4:3)</PresentationFormat>
  <Paragraphs>158</Paragraphs>
  <Slides>30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BeeCon2016</vt:lpstr>
      <vt:lpstr>ETL’ing in Alfresco Open Source flavor</vt:lpstr>
      <vt:lpstr>PowerPoint Presentation</vt:lpstr>
      <vt:lpstr>Migration schoolyard approach</vt:lpstr>
      <vt:lpstr>ETL’ing?</vt:lpstr>
      <vt:lpstr>ETL</vt:lpstr>
      <vt:lpstr>ETL</vt:lpstr>
      <vt:lpstr>ETL</vt:lpstr>
      <vt:lpstr>Common Migration Problems </vt:lpstr>
      <vt:lpstr>EIP</vt:lpstr>
      <vt:lpstr>ETLR</vt:lpstr>
      <vt:lpstr>Reporting</vt:lpstr>
      <vt:lpstr>ETLRU</vt:lpstr>
      <vt:lpstr>Usability</vt:lpstr>
      <vt:lpstr>PowerPoint Presentation</vt:lpstr>
      <vt:lpstr>Tackling the problem</vt:lpstr>
      <vt:lpstr>Orchestration</vt:lpstr>
      <vt:lpstr>Apache Camel</vt:lpstr>
      <vt:lpstr>Apache Camel</vt:lpstr>
      <vt:lpstr>Apache Camel</vt:lpstr>
      <vt:lpstr>Extract</vt:lpstr>
      <vt:lpstr>Transform</vt:lpstr>
      <vt:lpstr>Load</vt:lpstr>
      <vt:lpstr>Report</vt:lpstr>
      <vt:lpstr>Report</vt:lpstr>
      <vt:lpstr>Usability</vt:lpstr>
      <vt:lpstr>Usability</vt:lpstr>
      <vt:lpstr>The Whole Picture</vt:lpstr>
      <vt:lpstr>Conclusion</vt:lpstr>
      <vt:lpstr>Improvements</vt:lpstr>
      <vt:lpstr>Thank you!</vt:lpstr>
    </vt:vector>
  </TitlesOfParts>
  <Manager/>
  <Company>BeeCon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BeeCon 2016 Presentation Template</dc:title>
  <dc:subject/>
  <dc:creator>BeeCon</dc:creator>
  <cp:keywords/>
  <dc:description/>
  <cp:lastModifiedBy>Robin Bramley</cp:lastModifiedBy>
  <cp:revision>78</cp:revision>
  <dcterms:created xsi:type="dcterms:W3CDTF">2016-02-21T21:42:29Z</dcterms:created>
  <dcterms:modified xsi:type="dcterms:W3CDTF">2016-04-26T12:36:05Z</dcterms:modified>
  <cp:category/>
</cp:coreProperties>
</file>